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9BEB79A-3A8C-445C-B913-05445D2EE79B}">
  <a:tblStyle styleId="{99BEB79A-3A8C-445C-B913-05445D2EE7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swa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d88bd3d4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d88bd3d4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d88bd3d4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d88bd3d4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d88bd3d4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d88bd3d4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d88bd3d4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d88bd3d4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88bd3d4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d88bd3d4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d88bd3d4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d88bd3d4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d88bd3d4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d88bd3d4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d88bd3d4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d88bd3d4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d88bd3d4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d88bd3d4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d9161d6a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d9161d6a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d88bd3d4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d88bd3d4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d88bd3d4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d88bd3d4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d9161d6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d9161d6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d88bd3d4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d88bd3d4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d88bd3d4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d88bd3d4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d88bd3d4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d88bd3d4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d88bd3d4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d88bd3d4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d8f02853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d8f0285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d8f02853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d8f02853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d88bd3d4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d88bd3d4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d8f02853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d8f02853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d88bd3d4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d88bd3d4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d88bd3d4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d88bd3d4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Relationship Id="rId4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hyperlink" Target="http://bit.ly/2L3bcfB" TargetMode="External"/><Relationship Id="rId5" Type="http://schemas.openxmlformats.org/officeDocument/2006/relationships/hyperlink" Target="https://github.com/overpowered-gsu" TargetMode="External"/><Relationship Id="rId6" Type="http://schemas.openxmlformats.org/officeDocument/2006/relationships/hyperlink" Target="https://walktime-error.slack.com/" TargetMode="External"/><Relationship Id="rId7" Type="http://schemas.openxmlformats.org/officeDocument/2006/relationships/hyperlink" Target="http://bit.ly/2urBXjp" TargetMode="External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2119800"/>
            <a:ext cx="3522000" cy="9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Overpowered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100750"/>
            <a:ext cx="213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Walktime Error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3627475"/>
            <a:ext cx="4332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Cynthia Khan, Ricky Le, Caio Melo, Sean Silva, Noah Yasarturk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0" y="2956200"/>
            <a:ext cx="5320200" cy="67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0" l="0" r="0" t="1448"/>
          <a:stretch/>
        </p:blipFill>
        <p:spPr>
          <a:xfrm>
            <a:off x="2065563" y="1003048"/>
            <a:ext cx="5012874" cy="38319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2"/>
          <p:cNvSpPr txBox="1"/>
          <p:nvPr/>
        </p:nvSpPr>
        <p:spPr>
          <a:xfrm>
            <a:off x="2139600" y="236475"/>
            <a:ext cx="4864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 Model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2139600" y="431500"/>
            <a:ext cx="4864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Use Cases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425" y="1062400"/>
            <a:ext cx="5476099" cy="3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299675" y="1087200"/>
            <a:ext cx="1839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Register New User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Authenticate and Direct User Login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Display Dashboard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Integrate Database Functionalities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Integrate SmartBulb API Functionalities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Implement Machine Learning Model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39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Class Diagram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350" y="970275"/>
            <a:ext cx="6331302" cy="38684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6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Sequence Diagram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25" y="637400"/>
            <a:ext cx="6911007" cy="43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p26"/>
          <p:cNvGraphicFramePr/>
          <p:nvPr/>
        </p:nvGraphicFramePr>
        <p:xfrm>
          <a:off x="2229938" y="377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4684125"/>
              </a:tblGrid>
              <a:tr h="952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Design Stage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Client-Server Architecture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500" y="1119450"/>
            <a:ext cx="3966999" cy="3820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10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Revised Class Diagram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025" y="673625"/>
            <a:ext cx="6233958" cy="425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Revised Sequence Diagram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75" y="1017725"/>
            <a:ext cx="7625650" cy="401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30"/>
          <p:cNvGraphicFramePr/>
          <p:nvPr/>
        </p:nvGraphicFramePr>
        <p:xfrm>
          <a:off x="1847750" y="380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5448500"/>
              </a:tblGrid>
              <a:tr h="876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Implementation</a:t>
                      </a:r>
                      <a:r>
                        <a:rPr lang="en" sz="4800">
                          <a:solidFill>
                            <a:schemeClr val="dk1"/>
                          </a:solidFill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Implementation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Website- HTML, CSS, JavaScript via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Bootstrap Studio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, ngrok tunnel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GSU Server - mySQL Server,WAMP, mySQL Workbench,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PHP to link HTML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Machine Learning- Python, Scala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Philips Hue API - HTML, JavaScript, NodeJS, Browserify, RESTful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Tableau API - HTML, JavaScript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Editors - Sublime Text, Notepad++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7225" y="162513"/>
            <a:ext cx="1137725" cy="11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7225" y="1434025"/>
            <a:ext cx="1137725" cy="11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5323" y="2705550"/>
            <a:ext cx="1061525" cy="10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7050" y="2705550"/>
            <a:ext cx="2078893" cy="9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5256" y="3993478"/>
            <a:ext cx="1592045" cy="86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Google Shape;63;p14"/>
          <p:cNvGraphicFramePr/>
          <p:nvPr/>
        </p:nvGraphicFramePr>
        <p:xfrm>
          <a:off x="2512875" y="386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41182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Problem Stage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Database Specifications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MySQL Workbench to manipulate SQL tables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2 tables: tableau and employee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Tableau has columns: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■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Utility Provider, Statement Date, Total Bill Amount, Site Name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Employee has columns: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■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Register Date, Employee ID, First Name, Last Name, Email, (encrypted) Password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Structure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150" y="143350"/>
            <a:ext cx="6109801" cy="47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34"/>
          <p:cNvGraphicFramePr/>
          <p:nvPr/>
        </p:nvGraphicFramePr>
        <p:xfrm>
          <a:off x="2312288" y="379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4519425"/>
              </a:tblGrid>
              <a:tr h="935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Testing Stage</a:t>
                      </a:r>
                      <a:endParaRPr sz="48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Testing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100" y="1017725"/>
            <a:ext cx="47077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Demo(Example)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Use Case (1) - Register Profile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-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Use Case (2) - Log In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walktime.ngrok.io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725" y="110650"/>
            <a:ext cx="4654525" cy="37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23350" y="27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What is Overpowered?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35700" y="10809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PROBLEM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Universities and businesses the like needlessly waste money on unmonitored and unregulated energy consumption and leaves the student/consumer often footing the bill. In the 21st century there should be a system in which automatically cuts that energy consumption and therefore cuts the cost.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832400" y="10809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SOLUTION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Overpowered is an intelligent system by which business clients can reduce their utility bill through provided data analytics and integrated hardware systems.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52975" y="1596850"/>
            <a:ext cx="3664200" cy="67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904900" y="1596850"/>
            <a:ext cx="3664200" cy="67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3" name="Google Shape;73;p15"/>
          <p:cNvGraphicFramePr/>
          <p:nvPr/>
        </p:nvGraphicFramePr>
        <p:xfrm>
          <a:off x="123350" y="108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4123450"/>
              </a:tblGrid>
              <a:tr h="2413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4" name="Google Shape;74;p15"/>
          <p:cNvGraphicFramePr/>
          <p:nvPr/>
        </p:nvGraphicFramePr>
        <p:xfrm>
          <a:off x="4675275" y="108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4123450"/>
              </a:tblGrid>
              <a:tr h="2413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23350" y="27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Competition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60200" y="928850"/>
            <a:ext cx="8359800" cy="3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2400">
                <a:solidFill>
                  <a:srgbClr val="F3F3F3"/>
                </a:solidFill>
              </a:rPr>
              <a:t>Verdigris</a:t>
            </a:r>
            <a:r>
              <a:rPr lang="en" sz="1600">
                <a:solidFill>
                  <a:srgbClr val="F3F3F3"/>
                </a:solidFill>
              </a:rPr>
              <a:t> Smart Building Management- Cloud Based; insecure; no SmartBulb integration</a:t>
            </a:r>
            <a:endParaRPr sz="1600">
              <a:solidFill>
                <a:srgbClr val="F3F3F3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2400">
                <a:solidFill>
                  <a:srgbClr val="F3F3F3"/>
                </a:solidFill>
              </a:rPr>
              <a:t>Noveda</a:t>
            </a:r>
            <a:r>
              <a:rPr lang="en" sz="1600">
                <a:solidFill>
                  <a:srgbClr val="F3F3F3"/>
                </a:solidFill>
              </a:rPr>
              <a:t> EnergyFlow Monitor - no SmartBulb integration</a:t>
            </a:r>
            <a:endParaRPr sz="1600">
              <a:solidFill>
                <a:srgbClr val="F3F3F3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2400">
                <a:solidFill>
                  <a:srgbClr val="F3F3F3"/>
                </a:solidFill>
              </a:rPr>
              <a:t>WattVision </a:t>
            </a:r>
            <a:r>
              <a:rPr lang="en" sz="1600">
                <a:solidFill>
                  <a:srgbClr val="F3F3F3"/>
                </a:solidFill>
              </a:rPr>
              <a:t>- no SmartBulb integration</a:t>
            </a:r>
            <a:endParaRPr sz="1600">
              <a:solidFill>
                <a:srgbClr val="F3F3F3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2400">
                <a:solidFill>
                  <a:srgbClr val="F3F3F3"/>
                </a:solidFill>
              </a:rPr>
              <a:t>Curb Energy </a:t>
            </a:r>
            <a:r>
              <a:rPr lang="en" sz="1600">
                <a:solidFill>
                  <a:srgbClr val="F3F3F3"/>
                </a:solidFill>
              </a:rPr>
              <a:t>- for a home, not for a large scale set of buildings</a:t>
            </a:r>
            <a:endParaRPr sz="1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123350" y="27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Our Planning, Not According to Plan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76425"/>
            <a:ext cx="3214676" cy="321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075" y="1776425"/>
            <a:ext cx="2454100" cy="32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9850" y="1773866"/>
            <a:ext cx="2454100" cy="321945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428275" y="923500"/>
            <a:ext cx="8264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Originally, we tried the incremental mode. The assignments forced us into the waterfall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ended up using SmartSheets- Gantt chart software.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235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Planning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00" y="1122224"/>
            <a:ext cx="8099977" cy="343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type="title"/>
          </p:nvPr>
        </p:nvSpPr>
        <p:spPr>
          <a:xfrm>
            <a:off x="235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Collaboration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Planning and Scheduling: </a:t>
            </a:r>
            <a:r>
              <a:rPr lang="en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http://bit.ly/2L3bcfB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GitHub: </a:t>
            </a:r>
            <a:r>
              <a:rPr lang="en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https://github.com/overpowered-gsu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Slack: </a:t>
            </a:r>
            <a:r>
              <a:rPr lang="en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https://walktime-error.slack.com/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YouTube: </a:t>
            </a:r>
            <a:r>
              <a:rPr lang="en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7"/>
              </a:rPr>
              <a:t>http://bit.ly/2urBXjp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1075" y="1214250"/>
            <a:ext cx="5451925" cy="19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20"/>
          <p:cNvGraphicFramePr/>
          <p:nvPr/>
        </p:nvGraphicFramePr>
        <p:xfrm>
          <a:off x="2073688" y="379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4996625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Requirement Stage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Google Shape;114;p21"/>
          <p:cNvGraphicFramePr/>
          <p:nvPr/>
        </p:nvGraphicFramePr>
        <p:xfrm>
          <a:off x="960950" y="62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2255950"/>
              </a:tblGrid>
              <a:tr h="1178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Requirement 1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Obtain Utility Bill Data and Implement into Database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" name="Google Shape;115;p21"/>
          <p:cNvGraphicFramePr/>
          <p:nvPr/>
        </p:nvGraphicFramePr>
        <p:xfrm>
          <a:off x="3444025" y="62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2255950"/>
              </a:tblGrid>
              <a:tr h="1178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Requirement 2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Create/Configure Server to be Database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" name="Google Shape;116;p21"/>
          <p:cNvGraphicFramePr/>
          <p:nvPr/>
        </p:nvGraphicFramePr>
        <p:xfrm>
          <a:off x="5927100" y="62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2255950"/>
              </a:tblGrid>
              <a:tr h="1178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Requirement 3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Develop Client Registry Parameters and Definition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" name="Google Shape;117;p21"/>
          <p:cNvGraphicFramePr/>
          <p:nvPr/>
        </p:nvGraphicFramePr>
        <p:xfrm>
          <a:off x="960950" y="196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2255950"/>
              </a:tblGrid>
              <a:tr h="1178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Requirement 4 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User Credential Setup and Execution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" name="Google Shape;118;p21"/>
          <p:cNvGraphicFramePr/>
          <p:nvPr/>
        </p:nvGraphicFramePr>
        <p:xfrm>
          <a:off x="3444025" y="196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2255950"/>
              </a:tblGrid>
              <a:tr h="1178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Requirement 5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Recover Lost Password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" name="Google Shape;119;p21"/>
          <p:cNvGraphicFramePr/>
          <p:nvPr/>
        </p:nvGraphicFramePr>
        <p:xfrm>
          <a:off x="5927100" y="196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2255950"/>
              </a:tblGrid>
              <a:tr h="1178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Requirement 6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Website Aesthetics / Dashboard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" name="Google Shape;120;p21"/>
          <p:cNvGraphicFramePr/>
          <p:nvPr/>
        </p:nvGraphicFramePr>
        <p:xfrm>
          <a:off x="960950" y="334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2255950"/>
              </a:tblGrid>
              <a:tr h="1178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Requirement 7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Implement Machine Learning Algorithms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" name="Google Shape;121;p21"/>
          <p:cNvGraphicFramePr/>
          <p:nvPr/>
        </p:nvGraphicFramePr>
        <p:xfrm>
          <a:off x="3444025" y="334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2255950"/>
              </a:tblGrid>
              <a:tr h="1178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Requirement 8 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Configure/Integrate Smart Bulb API Features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" name="Google Shape;122;p21"/>
          <p:cNvGraphicFramePr/>
          <p:nvPr/>
        </p:nvGraphicFramePr>
        <p:xfrm>
          <a:off x="5927100" y="334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{99BEB79A-3A8C-445C-B913-05445D2EE79B}</a:tableStyleId>
              </a:tblPr>
              <a:tblGrid>
                <a:gridCol w="2255950"/>
              </a:tblGrid>
              <a:tr h="1145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Requirement 9 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Integrate Tableau Data Visualization with Dashboard</a:t>
                      </a:r>
                      <a:endParaRPr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" name="Google Shape;123;p21"/>
          <p:cNvSpPr/>
          <p:nvPr/>
        </p:nvSpPr>
        <p:spPr>
          <a:xfrm>
            <a:off x="1075375" y="986150"/>
            <a:ext cx="2027100" cy="5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3558450" y="986150"/>
            <a:ext cx="2027100" cy="5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6041525" y="986150"/>
            <a:ext cx="2027100" cy="5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1075375" y="2321700"/>
            <a:ext cx="2027100" cy="5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3558450" y="2347050"/>
            <a:ext cx="2027100" cy="5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6041525" y="2347050"/>
            <a:ext cx="2027100" cy="5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075375" y="3657250"/>
            <a:ext cx="2027100" cy="5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3558450" y="3657250"/>
            <a:ext cx="2027100" cy="5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6041525" y="3657250"/>
            <a:ext cx="2027100" cy="5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